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淺色樣式 2 - 輔色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中等深淺樣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1" autoAdjust="0"/>
    <p:restoredTop sz="81384" autoAdjust="0"/>
  </p:normalViewPr>
  <p:slideViewPr>
    <p:cSldViewPr snapToGrid="0">
      <p:cViewPr varScale="1">
        <p:scale>
          <a:sx n="90" d="100"/>
          <a:sy n="90" d="100"/>
        </p:scale>
        <p:origin x="1392" y="9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0F4E6-478E-4B64-AE49-0FE0E0D55132}" type="datetimeFigureOut">
              <a:rPr lang="zh-TW" altLang="en-US" smtClean="0"/>
              <a:t>2018/12/13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89526-CA5A-4B5A-AFE6-F348BDBE0B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4451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dirty="0" smtClean="0"/>
          </a:p>
        </p:txBody>
      </p:sp>
      <p:sp>
        <p:nvSpPr>
          <p:cNvPr id="1229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602FFDB-2002-4E68-ACAB-900E6B754F08}" type="slidenum">
              <a:rPr lang="zh-TW" altLang="en-US">
                <a:cs typeface="Arial" charset="0"/>
              </a:rPr>
              <a:pPr/>
              <a:t>1</a:t>
            </a:fld>
            <a:endParaRPr lang="zh-TW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580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目前官方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9526-CA5A-4B5A-AFE6-F348BDBE0B21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1383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All in one</a:t>
            </a:r>
            <a:r>
              <a:rPr lang="zh-TW" altLang="en-US" dirty="0" smtClean="0"/>
              <a:t> 就是把一整個</a:t>
            </a:r>
            <a:r>
              <a:rPr lang="en-US" altLang="zh-TW" dirty="0" err="1" smtClean="0"/>
              <a:t>clearwater</a:t>
            </a:r>
            <a:r>
              <a:rPr lang="zh-TW" altLang="en-US" dirty="0" smtClean="0"/>
              <a:t>安裝在同一台機器上，這種方法無法時做各項元件的擴增</a:t>
            </a:r>
            <a:endParaRPr lang="en-US" altLang="zh-TW" dirty="0" smtClean="0"/>
          </a:p>
          <a:p>
            <a:r>
              <a:rPr lang="en-US" altLang="zh-TW" dirty="0" smtClean="0"/>
              <a:t>Chef</a:t>
            </a:r>
            <a:r>
              <a:rPr lang="zh-TW" altLang="en-US" dirty="0" smtClean="0"/>
              <a:t>只支援</a:t>
            </a:r>
            <a:r>
              <a:rPr lang="en-US" altLang="zh-TW" dirty="0" smtClean="0"/>
              <a:t>Amazon</a:t>
            </a:r>
            <a:r>
              <a:rPr lang="zh-TW" altLang="en-US" dirty="0" smtClean="0"/>
              <a:t>的</a:t>
            </a:r>
            <a:r>
              <a:rPr lang="en-US" altLang="zh-TW" dirty="0" smtClean="0"/>
              <a:t>EC2</a:t>
            </a:r>
            <a:r>
              <a:rPr lang="zh-TW" altLang="en-US" dirty="0" smtClean="0"/>
              <a:t>平台，並且她的</a:t>
            </a:r>
            <a:r>
              <a:rPr lang="en-US" altLang="zh-TW" dirty="0" smtClean="0"/>
              <a:t>DNS</a:t>
            </a:r>
            <a:r>
              <a:rPr lang="en-US" altLang="zh-TW" baseline="0" dirty="0" smtClean="0"/>
              <a:t> server</a:t>
            </a:r>
            <a:r>
              <a:rPr lang="zh-TW" altLang="en-US" baseline="0" dirty="0" smtClean="0"/>
              <a:t>要是</a:t>
            </a:r>
            <a:r>
              <a:rPr lang="en-US" altLang="zh-TW" baseline="0" dirty="0" smtClean="0"/>
              <a:t>Amazon</a:t>
            </a:r>
            <a:r>
              <a:rPr lang="zh-TW" altLang="en-US" baseline="0" dirty="0" smtClean="0"/>
              <a:t>的</a:t>
            </a:r>
            <a:r>
              <a:rPr lang="en-US" altLang="zh-TW" baseline="0" dirty="0" smtClean="0"/>
              <a:t>Route53</a:t>
            </a:r>
            <a:r>
              <a:rPr lang="zh-TW" altLang="en-US" baseline="0" dirty="0" smtClean="0"/>
              <a:t>，但是設定完成之後很方便</a:t>
            </a:r>
            <a:endParaRPr lang="en-US" altLang="zh-TW" baseline="0" dirty="0" smtClean="0"/>
          </a:p>
          <a:p>
            <a:r>
              <a:rPr lang="zh-TW" altLang="en-US" dirty="0" smtClean="0"/>
              <a:t>一般我們在做</a:t>
            </a:r>
            <a:r>
              <a:rPr lang="en-US" altLang="zh-TW" dirty="0" smtClean="0"/>
              <a:t>auto scaling</a:t>
            </a:r>
            <a:r>
              <a:rPr lang="zh-TW" altLang="en-US" dirty="0" smtClean="0"/>
              <a:t>會使用的方法，因為每個元件是獨立安裝的，可以針對不同的狀況擴增不同元件，但是這裡就需要手動配置每個元件，這部分</a:t>
            </a:r>
            <a:r>
              <a:rPr lang="en-US" altLang="zh-TW" dirty="0" err="1" smtClean="0"/>
              <a:t>clearwater</a:t>
            </a:r>
            <a:r>
              <a:rPr lang="zh-TW" altLang="en-US" dirty="0" smtClean="0"/>
              <a:t>的</a:t>
            </a:r>
            <a:r>
              <a:rPr lang="en-US" altLang="zh-TW" dirty="0" smtClean="0"/>
              <a:t>project</a:t>
            </a:r>
            <a:r>
              <a:rPr lang="zh-TW" altLang="en-US" dirty="0" smtClean="0"/>
              <a:t>沒有提供幫助，只能自己設計</a:t>
            </a:r>
            <a:r>
              <a:rPr lang="en-US" altLang="zh-TW" dirty="0" smtClean="0"/>
              <a:t>DNS</a:t>
            </a:r>
            <a:r>
              <a:rPr lang="zh-TW" altLang="en-US" dirty="0" smtClean="0"/>
              <a:t>的連線配置以及</a:t>
            </a:r>
            <a:r>
              <a:rPr lang="en-US" altLang="zh-TW" dirty="0" smtClean="0"/>
              <a:t>scale</a:t>
            </a:r>
            <a:r>
              <a:rPr lang="zh-TW" altLang="en-US" dirty="0" smtClean="0"/>
              <a:t>的方法。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目前只支援</a:t>
            </a:r>
            <a:r>
              <a:rPr lang="en-US" altLang="zh-TW" dirty="0" smtClean="0"/>
              <a:t>Ubuntu14.04</a:t>
            </a:r>
            <a:r>
              <a:rPr lang="zh-TW" altLang="en-US" dirty="0" smtClean="0"/>
              <a:t>，其他的不確定，</a:t>
            </a:r>
            <a:r>
              <a:rPr lang="en-US" altLang="zh-TW" dirty="0" smtClean="0"/>
              <a:t>14.04</a:t>
            </a:r>
            <a:r>
              <a:rPr lang="zh-TW" altLang="en-US" dirty="0" smtClean="0"/>
              <a:t>是穩定版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最後是從</a:t>
            </a:r>
            <a:r>
              <a:rPr lang="en-US" altLang="zh-TW" dirty="0" smtClean="0"/>
              <a:t>source</a:t>
            </a:r>
            <a:r>
              <a:rPr lang="zh-TW" altLang="en-US" dirty="0" smtClean="0"/>
              <a:t>安裝，比較麻煩，但是適用在非</a:t>
            </a:r>
            <a:r>
              <a:rPr lang="en-US" altLang="zh-TW" dirty="0" err="1" smtClean="0"/>
              <a:t>ubuntu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89526-CA5A-4B5A-AFE6-F348BDBE0B21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9527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1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3995" cy="6858000"/>
          </a:xfrm>
        </p:grpSpPr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5399085" y="6113463"/>
              <a:ext cx="3744910" cy="700087"/>
              <a:chOff x="3379" y="3851"/>
              <a:chExt cx="2359" cy="441"/>
            </a:xfrm>
          </p:grpSpPr>
          <p:pic>
            <p:nvPicPr>
              <p:cNvPr id="11" name="Picture 12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5255" y="3851"/>
                <a:ext cx="483" cy="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2" name="矩形 18"/>
              <p:cNvSpPr>
                <a:spLocks noChangeArrowheads="1"/>
              </p:cNvSpPr>
              <p:nvPr/>
            </p:nvSpPr>
            <p:spPr bwMode="auto">
              <a:xfrm>
                <a:off x="3379" y="4020"/>
                <a:ext cx="1961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1" hangingPunct="1"/>
                <a:r>
                  <a:rPr kumimoji="0" lang="en-US" altLang="zh-TW" sz="1000">
                    <a:solidFill>
                      <a:srgbClr val="969696"/>
                    </a:solidFill>
                    <a:latin typeface="Calibri" pitchFamily="34" charset="0"/>
                  </a:rPr>
                  <a:t>National Chung Cheng University</a:t>
                </a:r>
              </a:p>
              <a:p>
                <a:pPr algn="r" eaLnBrk="1" hangingPunct="1"/>
                <a:r>
                  <a:rPr kumimoji="0" lang="en-US" altLang="zh-TW" sz="1000">
                    <a:solidFill>
                      <a:srgbClr val="969696"/>
                    </a:solidFill>
                    <a:latin typeface="Calibri" pitchFamily="34" charset="0"/>
                  </a:rPr>
                  <a:t>Dept. Computer Science &amp; Information Engineering</a:t>
                </a:r>
              </a:p>
            </p:txBody>
          </p:sp>
        </p:grpSp>
        <p:pic>
          <p:nvPicPr>
            <p:cNvPr id="6" name="Picture 7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060" b="24757"/>
            <a:stretch>
              <a:fillRect/>
            </a:stretch>
          </p:blipFill>
          <p:spPr bwMode="auto">
            <a:xfrm>
              <a:off x="0" y="4643438"/>
              <a:ext cx="2271713" cy="2214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8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b="3809"/>
            <a:stretch>
              <a:fillRect/>
            </a:stretch>
          </p:blipFill>
          <p:spPr bwMode="auto">
            <a:xfrm>
              <a:off x="2214563" y="5053013"/>
              <a:ext cx="1819275" cy="1804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9"/>
            <p:cNvPicPr>
              <a:picLocks noChangeAspect="1" noChangeArrowheads="1"/>
            </p:cNvPicPr>
            <p:nvPr/>
          </p:nvPicPr>
          <p:blipFill>
            <a:blip r:embed="rId3" cstate="print">
              <a:grayscl/>
            </a:blip>
            <a:srcRect l="21568" t="33981"/>
            <a:stretch>
              <a:fillRect/>
            </a:stretch>
          </p:blipFill>
          <p:spPr bwMode="auto">
            <a:xfrm>
              <a:off x="0" y="0"/>
              <a:ext cx="2286000" cy="1943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3567"/>
            <a:stretch>
              <a:fillRect/>
            </a:stretch>
          </p:blipFill>
          <p:spPr bwMode="auto">
            <a:xfrm>
              <a:off x="0" y="1162050"/>
              <a:ext cx="1052513" cy="398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矩形 16"/>
            <p:cNvSpPr>
              <a:spLocks noChangeArrowheads="1"/>
            </p:cNvSpPr>
            <p:nvPr/>
          </p:nvSpPr>
          <p:spPr bwMode="auto">
            <a:xfrm>
              <a:off x="142875" y="6367463"/>
              <a:ext cx="428466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/>
              <a:r>
                <a:rPr kumimoji="0" lang="en-US" altLang="zh-TW" sz="1600" b="1" dirty="0" smtClean="0">
                  <a:latin typeface="Calibri" pitchFamily="34" charset="0"/>
                </a:rPr>
                <a:t>2018 </a:t>
              </a:r>
              <a:r>
                <a:rPr kumimoji="0" lang="en-US" altLang="zh-TW" sz="1600" b="1" dirty="0">
                  <a:latin typeface="Calibri" pitchFamily="34" charset="0"/>
                </a:rPr>
                <a:t>Mobile All-IP Networking Laboratory</a:t>
              </a: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4"/>
            <a:ext cx="7772400" cy="1470025"/>
          </a:xfrm>
        </p:spPr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432175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微軟正黑體" pitchFamily="34" charset="-120"/>
                <a:ea typeface="微軟正黑體" pitchFamily="34" charset="-12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13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504600" y="5775138"/>
            <a:ext cx="2133600" cy="365125"/>
          </a:xfrm>
        </p:spPr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fld id="{C3715B1E-93D5-4D0C-9AC6-0B4D6E067931}" type="datetime1">
              <a:rPr lang="zh-TW" altLang="en-US" smtClean="0"/>
              <a:t>2018/12/13</a:t>
            </a:fld>
            <a:endParaRPr lang="zh-TW" altLang="en-US"/>
          </a:p>
        </p:txBody>
      </p:sp>
      <p:sp>
        <p:nvSpPr>
          <p:cNvPr id="1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1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微軟正黑體" pitchFamily="34" charset="-120"/>
                <a:ea typeface="微軟正黑體" pitchFamily="34" charset="-120"/>
              </a:defRPr>
            </a:lvl1pPr>
          </a:lstStyle>
          <a:p>
            <a:fld id="{5AA98AD6-C3B3-41B6-8117-C2628DC7C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7117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接點 3"/>
          <p:cNvCxnSpPr/>
          <p:nvPr/>
        </p:nvCxnSpPr>
        <p:spPr>
          <a:xfrm>
            <a:off x="457200" y="1493842"/>
            <a:ext cx="82296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2D4962-ADE8-4CE5-8374-D5F605FA31A7}" type="datetime1">
              <a:rPr lang="zh-TW" altLang="en-US" smtClean="0"/>
              <a:t>2018/12/13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98AD6-C3B3-41B6-8117-C2628DC7C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669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接點 3"/>
          <p:cNvCxnSpPr/>
          <p:nvPr/>
        </p:nvCxnSpPr>
        <p:spPr>
          <a:xfrm rot="5400000">
            <a:off x="3657601" y="3200404"/>
            <a:ext cx="5791200" cy="317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3ED39E-D9AC-438A-9EAA-BDBD82C3AF23}" type="datetime1">
              <a:rPr lang="zh-TW" altLang="en-US" smtClean="0"/>
              <a:t>2018/12/13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98AD6-C3B3-41B6-8117-C2628DC7C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22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接點 3"/>
          <p:cNvCxnSpPr/>
          <p:nvPr/>
        </p:nvCxnSpPr>
        <p:spPr>
          <a:xfrm>
            <a:off x="457200" y="1493842"/>
            <a:ext cx="82296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n"/>
              <a:defRPr b="0" u="none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713665-64E5-4709-9EF7-A6B6DF6E8017}" type="datetime1">
              <a:rPr lang="zh-TW" altLang="en-US" smtClean="0"/>
              <a:t>2018/12/13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98AD6-C3B3-41B6-8117-C2628DC7C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2156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FC5F23-1210-4969-B477-B0929213765F}" type="datetime1">
              <a:rPr lang="zh-TW" altLang="en-US" smtClean="0"/>
              <a:t>2018/12/13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98AD6-C3B3-41B6-8117-C2628DC7C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3445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接點 4"/>
          <p:cNvCxnSpPr/>
          <p:nvPr/>
        </p:nvCxnSpPr>
        <p:spPr>
          <a:xfrm>
            <a:off x="457200" y="1493842"/>
            <a:ext cx="82296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6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C8ACEA-3CD7-485B-89D3-6B0926B29420}" type="datetime1">
              <a:rPr lang="zh-TW" altLang="en-US" smtClean="0"/>
              <a:t>2018/12/13</a:t>
            </a:fld>
            <a:endParaRPr lang="zh-TW" altLang="en-US"/>
          </a:p>
        </p:txBody>
      </p:sp>
      <p:sp>
        <p:nvSpPr>
          <p:cNvPr id="7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98AD6-C3B3-41B6-8117-C2628DC7C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500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接點 6"/>
          <p:cNvCxnSpPr/>
          <p:nvPr/>
        </p:nvCxnSpPr>
        <p:spPr>
          <a:xfrm>
            <a:off x="457200" y="1493842"/>
            <a:ext cx="82296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8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1D8396-7B73-4F3C-93D7-44B6902CF130}" type="datetime1">
              <a:rPr lang="zh-TW" altLang="en-US" smtClean="0"/>
              <a:t>2018/12/13</a:t>
            </a:fld>
            <a:endParaRPr lang="zh-TW" altLang="en-US"/>
          </a:p>
        </p:txBody>
      </p:sp>
      <p:sp>
        <p:nvSpPr>
          <p:cNvPr id="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98AD6-C3B3-41B6-8117-C2628DC7C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5570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接點 2"/>
          <p:cNvCxnSpPr/>
          <p:nvPr/>
        </p:nvCxnSpPr>
        <p:spPr>
          <a:xfrm>
            <a:off x="457200" y="1493842"/>
            <a:ext cx="8229600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B70583-1CD6-451C-AF8C-FE0E133A8CD7}" type="datetime1">
              <a:rPr lang="zh-TW" altLang="en-US" smtClean="0"/>
              <a:t>2018/12/13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98AD6-C3B3-41B6-8117-C2628DC7C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700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AC9BD7-6CB9-4673-AE2B-D752C1094EE6}" type="datetime1">
              <a:rPr lang="zh-TW" altLang="en-US" smtClean="0"/>
              <a:t>2018/12/13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98AD6-C3B3-41B6-8117-C2628DC7C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251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4E497E-B93C-409C-8373-4B91662A66FB}" type="datetime1">
              <a:rPr lang="zh-TW" altLang="en-US" smtClean="0"/>
              <a:t>2018/12/13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98AD6-C3B3-41B6-8117-C2628DC7C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9161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33B77B-F6BF-488C-8E5D-7048A37D419A}" type="datetime1">
              <a:rPr lang="zh-TW" altLang="en-US" smtClean="0"/>
              <a:t>2018/12/13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A98AD6-C3B3-41B6-8117-C2628DC7C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856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12" descr="logo_ppt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400800" y="6019800"/>
            <a:ext cx="2667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2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" y="-14288"/>
            <a:ext cx="766763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矩形 20"/>
          <p:cNvSpPr>
            <a:spLocks noChangeArrowheads="1"/>
          </p:cNvSpPr>
          <p:nvPr/>
        </p:nvSpPr>
        <p:spPr bwMode="auto">
          <a:xfrm>
            <a:off x="620715" y="60326"/>
            <a:ext cx="31130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0" lang="en-US" altLang="zh-TW" sz="1000">
                <a:solidFill>
                  <a:srgbClr val="969696"/>
                </a:solidFill>
                <a:latin typeface="Calibri" pitchFamily="34" charset="0"/>
              </a:rPr>
              <a:t>National Chung Cheng University</a:t>
            </a:r>
          </a:p>
          <a:p>
            <a:pPr eaLnBrk="1" hangingPunct="1"/>
            <a:r>
              <a:rPr kumimoji="0" lang="en-US" altLang="zh-TW" sz="1000">
                <a:solidFill>
                  <a:srgbClr val="969696"/>
                </a:solidFill>
                <a:latin typeface="Calibri" pitchFamily="34" charset="0"/>
              </a:rPr>
              <a:t>Dept. Computer Science &amp; Information Engineering</a:t>
            </a:r>
          </a:p>
        </p:txBody>
      </p:sp>
      <p:sp>
        <p:nvSpPr>
          <p:cNvPr id="1029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30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solidFill>
                  <a:srgbClr val="898989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fld id="{3816938B-AF81-4913-8B8B-DA3B9780916F}" type="datetime1">
              <a:rPr lang="zh-TW" altLang="en-US" smtClean="0"/>
              <a:t>2018/12/13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9436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solidFill>
                  <a:srgbClr val="898989"/>
                </a:solidFill>
                <a:latin typeface="Calibri" pitchFamily="34" charset="0"/>
                <a:ea typeface="+mn-ea"/>
                <a:cs typeface="Arial" charset="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34290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600" b="1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5AA98AD6-C3B3-41B6-8117-C2628DC7C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790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微軟正黑體" pitchFamily="34" charset="-120"/>
          <a:ea typeface="微軟正黑體" pitchFamily="34" charset="-120"/>
        </a:defRPr>
      </a:lvl5pPr>
      <a:lvl6pPr marL="457189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05" indent="-34130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741344" indent="-28415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1141385" indent="-22700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1598573" indent="-22700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2055762" indent="-22700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learwater.readthedocs.io/en/stable/Installation_Instructions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標題 1"/>
          <p:cNvSpPr txBox="1">
            <a:spLocks/>
          </p:cNvSpPr>
          <p:nvPr/>
        </p:nvSpPr>
        <p:spPr bwMode="auto">
          <a:xfrm>
            <a:off x="685800" y="1676403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2791"/>
            <a:r>
              <a:rPr lang="en-US" altLang="zh-TW" sz="4400" dirty="0" smtClean="0"/>
              <a:t>Clearwater</a:t>
            </a:r>
            <a:r>
              <a:rPr lang="zh-TW" altLang="en-US" sz="4400" dirty="0" smtClean="0"/>
              <a:t> </a:t>
            </a:r>
            <a:r>
              <a:rPr lang="en-US" altLang="zh-TW" sz="4400" dirty="0" smtClean="0"/>
              <a:t>and IMS</a:t>
            </a:r>
            <a:endParaRPr lang="zh-TW" altLang="zh-TW" sz="4400" b="1" dirty="0">
              <a:latin typeface="微軟正黑體" pitchFamily="34" charset="-120"/>
              <a:ea typeface="微軟正黑體" pitchFamily="34" charset="-120"/>
              <a:cs typeface="Arial" charset="0"/>
            </a:endParaRPr>
          </a:p>
        </p:txBody>
      </p:sp>
      <p:sp>
        <p:nvSpPr>
          <p:cNvPr id="11267" name="副標題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1752600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solidFill>
                  <a:srgbClr val="898989"/>
                </a:solidFill>
              </a:rPr>
              <a:t>范</a:t>
            </a:r>
            <a:r>
              <a:rPr lang="zh-TW" altLang="en-US" dirty="0" smtClean="0">
                <a:solidFill>
                  <a:srgbClr val="898989"/>
                </a:solidFill>
              </a:rPr>
              <a:t>晏</a:t>
            </a:r>
            <a:r>
              <a:rPr lang="zh-TW" altLang="en-US" dirty="0">
                <a:solidFill>
                  <a:srgbClr val="898989"/>
                </a:solidFill>
              </a:rPr>
              <a:t>同</a:t>
            </a:r>
            <a:endParaRPr lang="en-US" altLang="zh-TW" dirty="0">
              <a:solidFill>
                <a:srgbClr val="898989"/>
              </a:solidFill>
            </a:endParaRPr>
          </a:p>
          <a:p>
            <a:pPr eaLnBrk="1" hangingPunct="1"/>
            <a:r>
              <a:rPr lang="en-US" altLang="zh-TW" dirty="0" smtClean="0">
                <a:solidFill>
                  <a:srgbClr val="898989"/>
                </a:solidFill>
              </a:rPr>
              <a:t>t40307tony@gmail.com</a:t>
            </a:r>
          </a:p>
          <a:p>
            <a:r>
              <a:rPr lang="en-US" altLang="zh-TW" dirty="0">
                <a:solidFill>
                  <a:srgbClr val="898989"/>
                </a:solidFill>
              </a:rPr>
              <a:t>Lab </a:t>
            </a:r>
            <a:r>
              <a:rPr lang="en-US" altLang="zh-TW" dirty="0" smtClean="0">
                <a:solidFill>
                  <a:srgbClr val="898989"/>
                </a:solidFill>
              </a:rPr>
              <a:t>409</a:t>
            </a:r>
            <a:endParaRPr lang="en-US" altLang="zh-TW" dirty="0">
              <a:solidFill>
                <a:srgbClr val="898989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9FADD-8D0F-4F79-B0D0-4667CE7E4FC0}" type="slidenum">
              <a:rPr lang="en-US" altLang="zh-TW" smtClean="0"/>
              <a:pPr/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39278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IMS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IMS</a:t>
            </a:r>
            <a:r>
              <a:rPr lang="zh-TW" altLang="en-US" dirty="0" smtClean="0"/>
              <a:t>整體架構以及各項元件功能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可以參考</a:t>
            </a:r>
            <a:r>
              <a:rPr lang="en-US" altLang="zh-TW" dirty="0" smtClean="0"/>
              <a:t>spec</a:t>
            </a:r>
            <a:r>
              <a:rPr lang="zh-TW" altLang="en-US" dirty="0" smtClean="0"/>
              <a:t>以及老師的教材</a:t>
            </a:r>
            <a:endParaRPr lang="en-US" altLang="zh-TW" dirty="0" smtClean="0"/>
          </a:p>
          <a:p>
            <a:r>
              <a:rPr lang="zh-TW" altLang="en-US" dirty="0" smtClean="0"/>
              <a:t>了解</a:t>
            </a:r>
            <a:r>
              <a:rPr lang="en-US" altLang="zh-TW" dirty="0" smtClean="0"/>
              <a:t>IMS</a:t>
            </a:r>
            <a:r>
              <a:rPr lang="zh-TW" altLang="en-US" dirty="0" smtClean="0"/>
              <a:t>基本訊息交換流程</a:t>
            </a:r>
            <a:endParaRPr lang="en-US" altLang="zh-TW" dirty="0" smtClean="0"/>
          </a:p>
          <a:p>
            <a:pPr lvl="1"/>
            <a:r>
              <a:rPr lang="zh-TW" altLang="en-US" dirty="0"/>
              <a:t>可以參考</a:t>
            </a:r>
            <a:r>
              <a:rPr lang="en-US" altLang="zh-TW" dirty="0"/>
              <a:t>spec</a:t>
            </a:r>
            <a:r>
              <a:rPr lang="zh-TW" altLang="en-US" dirty="0"/>
              <a:t>以及老師的</a:t>
            </a:r>
            <a:r>
              <a:rPr lang="zh-TW" altLang="en-US" dirty="0" smtClean="0"/>
              <a:t>教材</a:t>
            </a:r>
            <a:endParaRPr lang="en-US" altLang="zh-TW" dirty="0" smtClean="0"/>
          </a:p>
          <a:p>
            <a:r>
              <a:rPr lang="zh-TW" altLang="en-US" dirty="0" smtClean="0"/>
              <a:t>了解</a:t>
            </a:r>
            <a:r>
              <a:rPr lang="en-US" altLang="zh-TW" dirty="0" smtClean="0"/>
              <a:t>SIP</a:t>
            </a:r>
            <a:r>
              <a:rPr lang="zh-TW" altLang="en-US" dirty="0" smtClean="0"/>
              <a:t>以及</a:t>
            </a:r>
            <a:r>
              <a:rPr lang="en-US" altLang="zh-TW" dirty="0" smtClean="0"/>
              <a:t>SDP</a:t>
            </a:r>
          </a:p>
          <a:p>
            <a:pPr lvl="1"/>
            <a:r>
              <a:rPr lang="zh-TW" altLang="en-US" dirty="0"/>
              <a:t>可以參考</a:t>
            </a:r>
            <a:r>
              <a:rPr lang="en-US" altLang="zh-TW" dirty="0"/>
              <a:t>spec</a:t>
            </a:r>
            <a:r>
              <a:rPr lang="zh-TW" altLang="en-US" dirty="0"/>
              <a:t>以及老師的</a:t>
            </a:r>
            <a:r>
              <a:rPr lang="zh-TW" altLang="en-US" dirty="0" smtClean="0"/>
              <a:t>教材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98AD6-C3B3-41B6-8117-C2628DC7C0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887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Clearwater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VM</a:t>
            </a:r>
            <a:r>
              <a:rPr lang="zh-TW" altLang="en-US" dirty="0" smtClean="0"/>
              <a:t>的使用，或是可以安裝</a:t>
            </a:r>
            <a:r>
              <a:rPr lang="en-US" altLang="zh-TW" dirty="0" err="1" smtClean="0"/>
              <a:t>linux</a:t>
            </a:r>
            <a:r>
              <a:rPr lang="zh-TW" altLang="en-US" dirty="0" smtClean="0"/>
              <a:t>系統的實體機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前置作業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若要使用</a:t>
            </a:r>
            <a:r>
              <a:rPr lang="en-US" altLang="zh-TW" dirty="0" smtClean="0"/>
              <a:t>VM</a:t>
            </a:r>
            <a:r>
              <a:rPr lang="zh-TW" altLang="en-US" dirty="0" smtClean="0"/>
              <a:t>包括ㄧ些虛擬網路設定</a:t>
            </a:r>
            <a:endParaRPr lang="en-US" altLang="zh-TW" dirty="0" smtClean="0"/>
          </a:p>
          <a:p>
            <a:r>
              <a:rPr lang="en-US" altLang="zh-TW" dirty="0" err="1" smtClean="0"/>
              <a:t>linux</a:t>
            </a:r>
            <a:r>
              <a:rPr lang="zh-TW" altLang="en-US" dirty="0" smtClean="0"/>
              <a:t> 語法的應用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網路上很多教學</a:t>
            </a:r>
            <a:r>
              <a:rPr lang="en-US" altLang="zh-TW" dirty="0" smtClean="0"/>
              <a:t>(</a:t>
            </a:r>
            <a:r>
              <a:rPr lang="zh-TW" altLang="en-US" dirty="0" smtClean="0"/>
              <a:t>鳥哥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Clearwater</a:t>
            </a:r>
            <a:r>
              <a:rPr lang="zh-TW" altLang="en-US" dirty="0" smtClean="0"/>
              <a:t>與</a:t>
            </a:r>
            <a:r>
              <a:rPr lang="en-US" altLang="zh-TW" dirty="0" smtClean="0"/>
              <a:t>IMS</a:t>
            </a:r>
            <a:r>
              <a:rPr lang="zh-TW" altLang="en-US" dirty="0" smtClean="0"/>
              <a:t>的元件對應</a:t>
            </a:r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98AD6-C3B3-41B6-8117-C2628DC7C0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778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安裝方法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All-in-one</a:t>
            </a:r>
          </a:p>
          <a:p>
            <a:pPr lvl="1"/>
            <a:r>
              <a:rPr lang="en-US" altLang="zh-TW" dirty="0"/>
              <a:t>Chef orchestration </a:t>
            </a:r>
            <a:r>
              <a:rPr lang="en-US" altLang="zh-TW" dirty="0" smtClean="0"/>
              <a:t>system</a:t>
            </a:r>
          </a:p>
          <a:p>
            <a:pPr lvl="1"/>
            <a:r>
              <a:rPr lang="en-US" altLang="zh-TW" dirty="0"/>
              <a:t>manual </a:t>
            </a:r>
            <a:r>
              <a:rPr lang="en-US" altLang="zh-TW" dirty="0" smtClean="0"/>
              <a:t>install</a:t>
            </a:r>
          </a:p>
          <a:p>
            <a:pPr lvl="1"/>
            <a:r>
              <a:rPr lang="zh-TW" altLang="en-US" dirty="0" smtClean="0"/>
              <a:t>參考官網</a:t>
            </a:r>
            <a:r>
              <a:rPr lang="en-US" altLang="zh-TW" dirty="0" smtClean="0">
                <a:hlinkClick r:id="rId3"/>
              </a:rPr>
              <a:t>https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clearwater.readthedocs.io/en/stable/Installation_Instructions.html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98AD6-C3B3-41B6-8117-C2628DC7C0D4}" type="slidenum">
              <a:rPr lang="zh-TW" altLang="en-US" smtClean="0"/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4921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善加利用搜尋引擎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Google</a:t>
            </a:r>
            <a:r>
              <a:rPr lang="zh-TW" altLang="en-US" dirty="0" smtClean="0"/>
              <a:t>、</a:t>
            </a:r>
            <a:r>
              <a:rPr lang="en-US" altLang="zh-TW" dirty="0" smtClean="0"/>
              <a:t>Yahoo!</a:t>
            </a:r>
            <a:r>
              <a:rPr lang="zh-TW" altLang="en-US" dirty="0" smtClean="0"/>
              <a:t>、百度</a:t>
            </a:r>
            <a:r>
              <a:rPr lang="en-US" altLang="zh-TW" dirty="0" smtClean="0"/>
              <a:t>…</a:t>
            </a:r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98AD6-C3B3-41B6-8117-C2628DC7C0D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0544069"/>
      </p:ext>
    </p:extLst>
  </p:cSld>
  <p:clrMapOvr>
    <a:masterClrMapping/>
  </p:clrMapOvr>
</p:sld>
</file>

<file path=ppt/theme/theme1.xml><?xml version="1.0" encoding="utf-8"?>
<a:theme xmlns:a="http://schemas.openxmlformats.org/drawingml/2006/main" name="佈景主題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佈景主題1" id="{B8710126-D88A-45AB-86A0-8244245A5D48}" vid="{46713BCF-7298-46F0-A890-1E413A928568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佈景主題1</Template>
  <TotalTime>36965</TotalTime>
  <Words>264</Words>
  <Application>Microsoft Office PowerPoint</Application>
  <PresentationFormat>如螢幕大小 (4:3)</PresentationFormat>
  <Paragraphs>38</Paragraphs>
  <Slides>5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微軟正黑體</vt:lpstr>
      <vt:lpstr>新細明體</vt:lpstr>
      <vt:lpstr>Arial</vt:lpstr>
      <vt:lpstr>Calibri</vt:lpstr>
      <vt:lpstr>Wingdings</vt:lpstr>
      <vt:lpstr>佈景主題1</vt:lpstr>
      <vt:lpstr>PowerPoint 簡報</vt:lpstr>
      <vt:lpstr>IMS</vt:lpstr>
      <vt:lpstr>Clearwater</vt:lpstr>
      <vt:lpstr>PowerPoint 簡報</vt:lpstr>
      <vt:lpstr>善加利用搜尋引擎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Tony</dc:creator>
  <cp:lastModifiedBy>Tony</cp:lastModifiedBy>
  <cp:revision>673</cp:revision>
  <dcterms:created xsi:type="dcterms:W3CDTF">2017-08-17T07:46:53Z</dcterms:created>
  <dcterms:modified xsi:type="dcterms:W3CDTF">2018-12-14T04:31:35Z</dcterms:modified>
</cp:coreProperties>
</file>